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76" r:id="rId8"/>
    <p:sldId id="277" r:id="rId9"/>
    <p:sldId id="271" r:id="rId10"/>
    <p:sldId id="259" r:id="rId11"/>
    <p:sldId id="261" r:id="rId12"/>
    <p:sldId id="262" r:id="rId13"/>
    <p:sldId id="263" r:id="rId14"/>
    <p:sldId id="264" r:id="rId15"/>
    <p:sldId id="273" r:id="rId16"/>
    <p:sldId id="274" r:id="rId17"/>
    <p:sldId id="278" r:id="rId18"/>
    <p:sldId id="279" r:id="rId19"/>
    <p:sldId id="267" r:id="rId20"/>
    <p:sldId id="275" r:id="rId21"/>
  </p:sldIdLst>
  <p:sldSz cx="9144000" cy="5143500" type="screen16x9"/>
  <p:notesSz cx="6858000" cy="9144000"/>
  <p:embeddedFontLs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C8135-456D-47F3-96B4-853EC011CD4B}" v="107" dt="2025-06-01T20:12:24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9B48C7F-91F2-21DB-1034-CA047313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191A6CD-165B-1C4C-CAD6-4CADC8CC94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C829BD95-68C7-5704-CBDA-3834A5E87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93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0DC04FE-0663-2D18-3125-6324F6B0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9CF675A-A24B-31D8-4931-1BE638FC7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653846E-2773-6444-379F-A85A9B435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0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1771B442-23E1-BBCD-542B-AFED17384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D95E2509-1F90-6A25-AE0A-E6C56AFEC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FC257BED-97F3-9F97-EC39-80BF26ABE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4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B6E3F02F-6E5D-0E87-B3AF-FD933076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749F7AFA-DD9E-26B0-CDEB-1B66F1E1F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43B799E1-E702-7CED-E567-B7625BFB2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663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F8EC6BD-C605-823E-FB09-2B9C7DBC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C880DC7-70C6-CD99-5810-AAB3DC4AA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78411948-DADC-8409-A2EE-045EF7931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3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752C5E4D-E38E-852D-75E8-E0CFC17B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21AD57B4-A587-4766-79CF-473DB6E3B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641FDB6C-E2CC-9E0A-BDD3-0170FF075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91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06EF441-AF45-E713-D4C0-0E73F196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636CB5FE-C521-0EEC-49FA-9F146B87D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0908C78D-F657-02FB-0A5C-1C4CE259D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0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5AB77E0-5173-0DF3-1F72-803243E7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1BE5107D-1156-11E0-7769-16AA4BFED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A2A0A994-3B02-CA5A-0B9F-67575AB38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8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F0A8D-325A-D970-66DD-68CEC800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010"/>
            <a:ext cx="7703820" cy="4877481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270792" y="554063"/>
            <a:ext cx="5899628" cy="992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/>
              <a:t>Вебсистема</a:t>
            </a:r>
            <a:r>
              <a:rPr lang="ru-RU" sz="2400" dirty="0"/>
              <a:t> для </a:t>
            </a:r>
            <a:r>
              <a:rPr lang="ru-RU" sz="2400" dirty="0" err="1"/>
              <a:t>керування</a:t>
            </a:r>
            <a:r>
              <a:rPr lang="ru-RU" sz="2400" dirty="0"/>
              <a:t> </a:t>
            </a:r>
            <a:r>
              <a:rPr lang="ru-RU" sz="2400" dirty="0" err="1"/>
              <a:t>колекціями</a:t>
            </a:r>
            <a:r>
              <a:rPr lang="ru-RU" sz="2400" dirty="0"/>
              <a:t> </a:t>
            </a:r>
            <a:r>
              <a:rPr lang="ru-RU" sz="2400" dirty="0" err="1"/>
              <a:t>музичних</a:t>
            </a:r>
            <a:r>
              <a:rPr lang="ru-RU" sz="2400" dirty="0"/>
              <a:t> </a:t>
            </a:r>
            <a:r>
              <a:rPr lang="ru-RU" sz="2400" dirty="0" err="1"/>
              <a:t>творів</a:t>
            </a:r>
            <a:r>
              <a:rPr lang="ru-RU" sz="2400" dirty="0"/>
              <a:t> та </a:t>
            </a:r>
            <a:r>
              <a:rPr lang="ru-RU" sz="2400" dirty="0" err="1"/>
              <a:t>їх</a:t>
            </a:r>
            <a:r>
              <a:rPr lang="ru-RU" sz="2400" dirty="0"/>
              <a:t> </a:t>
            </a:r>
            <a:r>
              <a:rPr lang="ru-RU" sz="2400" dirty="0" err="1"/>
              <a:t>прослуховування</a:t>
            </a:r>
            <a:r>
              <a:rPr lang="ru-RU" sz="2400" dirty="0"/>
              <a:t> </a:t>
            </a:r>
            <a:endParaRPr lang="uk-UA"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27728" y="2300159"/>
            <a:ext cx="5899628" cy="2843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Шпак Денис Олександрович,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Проценко Артем Романович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ПЗПІ-22-3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ст. викл. кат. ПІ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Олександр Олександрович Олійник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87" y="148649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690535"/>
            <a:ext cx="8520600" cy="3915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Методи, використані під час розробки: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Збір вимог, вивчення існуючих аналогів, визначення цільової аудиторії.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системи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архітектури (клієнт-серверна модель)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Визначення структури бази даних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Побудова діаграм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 (Use Case, Class, Sequence)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Ітераційна розробка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в кілька етапів із поступовим нарощенням функціоналу та тестуванням.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Тестування та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рефакторинг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Ручне тестування функцій, перевірка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API,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оптимізація коду.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469362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3D72313-2CB7-3C94-379E-9EFA441F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59" r="35803"/>
          <a:stretch/>
        </p:blipFill>
        <p:spPr>
          <a:xfrm>
            <a:off x="268925" y="660818"/>
            <a:ext cx="4847310" cy="208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EE8F63B-8342-9714-0195-91A0F1E3F2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775"/>
          <a:stretch/>
        </p:blipFill>
        <p:spPr>
          <a:xfrm>
            <a:off x="5296532" y="645701"/>
            <a:ext cx="3441383" cy="3564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D658E-E8E1-7CF3-9D36-5BCA521BE26B}"/>
              </a:ext>
            </a:extLst>
          </p:cNvPr>
          <p:cNvSpPr txBox="1"/>
          <p:nvPr/>
        </p:nvSpPr>
        <p:spPr>
          <a:xfrm>
            <a:off x="1016480" y="2744293"/>
            <a:ext cx="335220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індивідуального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BAFC7-E0B6-641E-2827-E9020A45E61A}"/>
              </a:ext>
            </a:extLst>
          </p:cNvPr>
          <p:cNvSpPr txBox="1"/>
          <p:nvPr/>
        </p:nvSpPr>
        <p:spPr>
          <a:xfrm>
            <a:off x="5529986" y="4207588"/>
            <a:ext cx="30636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колективного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CAEF183A-8EEB-E6AB-CC7E-8819BDB2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348468B-B37D-5DF0-4445-D7D975ADD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-18888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4B39E68-842E-2437-A3E8-073FF53F05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37475-197C-B380-F62A-BE8DDBA3113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9768D24-6A68-B1C2-77FF-2808FACC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71623"/>
            <a:ext cx="4963608" cy="236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F267CA-A305-441B-CE6A-A74BF2152F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02" y="2398992"/>
            <a:ext cx="4968372" cy="23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D3895-88FD-F0E6-5209-1C2E7D899164}"/>
              </a:ext>
            </a:extLst>
          </p:cNvPr>
          <p:cNvSpPr txBox="1"/>
          <p:nvPr/>
        </p:nvSpPr>
        <p:spPr>
          <a:xfrm>
            <a:off x="268925" y="2978649"/>
            <a:ext cx="2954655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пісні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7841A-28E6-A722-2561-74994162CAAD}"/>
              </a:ext>
            </a:extLst>
          </p:cNvPr>
          <p:cNvSpPr txBox="1"/>
          <p:nvPr/>
        </p:nvSpPr>
        <p:spPr>
          <a:xfrm>
            <a:off x="3906702" y="4606349"/>
            <a:ext cx="2521844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листування</a:t>
            </a:r>
          </a:p>
        </p:txBody>
      </p:sp>
    </p:spTree>
    <p:extLst>
      <p:ext uri="{BB962C8B-B14F-4D97-AF65-F5344CB8AC3E}">
        <p14:creationId xmlns:p14="http://schemas.microsoft.com/office/powerpoint/2010/main" val="201190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798BC98-88CB-812E-44F0-A157589C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B4033DD2-6719-A2D6-9951-EBE8FC2B0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F6536F4-9BD3-FE3D-6FB1-FFCF9FB045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7ED20-FC61-14D4-5534-18E8D34110C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9DD44-815F-8ED9-E800-16B19DC8D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49320"/>
            <a:ext cx="5247955" cy="24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0BDF82DD-5134-EA3C-D2C4-DB4E07B47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5" y="2371687"/>
            <a:ext cx="5045635" cy="2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F97F3-9A4B-9E96-E8ED-AEC5216538AC}"/>
              </a:ext>
            </a:extLst>
          </p:cNvPr>
          <p:cNvSpPr txBox="1"/>
          <p:nvPr/>
        </p:nvSpPr>
        <p:spPr>
          <a:xfrm>
            <a:off x="268925" y="3110148"/>
            <a:ext cx="25298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результатів</a:t>
            </a:r>
          </a:p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прийняття рішень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68552-9EC7-E423-D14F-B20823F94B9A}"/>
              </a:ext>
            </a:extLst>
          </p:cNvPr>
          <p:cNvSpPr txBox="1"/>
          <p:nvPr/>
        </p:nvSpPr>
        <p:spPr>
          <a:xfrm>
            <a:off x="3642904" y="4650375"/>
            <a:ext cx="3403496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колекції</a:t>
            </a:r>
          </a:p>
        </p:txBody>
      </p:sp>
    </p:spTree>
    <p:extLst>
      <p:ext uri="{BB962C8B-B14F-4D97-AF65-F5344CB8AC3E}">
        <p14:creationId xmlns:p14="http://schemas.microsoft.com/office/powerpoint/2010/main" val="109051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AD305F4B-1BAC-314E-0A5D-01F60539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98B99E9A-020A-81E9-B789-720D92521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Навантажувальні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D489C305-8066-A1F3-B350-5FCF92ECBD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E22E2-7EC3-DE25-66DF-0708479647A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A6387B-6AD6-9219-3305-32F5EBA0216D}"/>
              </a:ext>
            </a:extLst>
          </p:cNvPr>
          <p:cNvGrpSpPr/>
          <p:nvPr/>
        </p:nvGrpSpPr>
        <p:grpSpPr>
          <a:xfrm>
            <a:off x="1431261" y="670338"/>
            <a:ext cx="2828018" cy="4351509"/>
            <a:chOff x="2638787" y="670338"/>
            <a:chExt cx="2828018" cy="4351509"/>
          </a:xfrm>
        </p:grpSpPr>
        <p:pic>
          <p:nvPicPr>
            <p:cNvPr id="3" name="Picture 2" descr="A close-up of a white background&#10;&#10;AI-generated content may be incorrect.">
              <a:extLst>
                <a:ext uri="{FF2B5EF4-FFF2-40B4-BE49-F238E27FC236}">
                  <a16:creationId xmlns:a16="http://schemas.microsoft.com/office/drawing/2014/main" id="{5C9CEEFB-7407-EA8C-FCA1-777E56B2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7197"/>
            <a:stretch/>
          </p:blipFill>
          <p:spPr>
            <a:xfrm>
              <a:off x="2679646" y="670338"/>
              <a:ext cx="2746298" cy="3814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E5768-0F9B-3F81-0F8B-77A7848A1C1E}"/>
                </a:ext>
              </a:extLst>
            </p:cNvPr>
            <p:cNvSpPr txBox="1"/>
            <p:nvPr/>
          </p:nvSpPr>
          <p:spPr>
            <a:xfrm>
              <a:off x="2638787" y="4498627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до оптимізації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F0FFB-E193-D9F9-EC67-0DEE5C52859C}"/>
              </a:ext>
            </a:extLst>
          </p:cNvPr>
          <p:cNvGrpSpPr/>
          <p:nvPr/>
        </p:nvGrpSpPr>
        <p:grpSpPr>
          <a:xfrm>
            <a:off x="4693905" y="692304"/>
            <a:ext cx="3018835" cy="4307576"/>
            <a:chOff x="5901431" y="673417"/>
            <a:chExt cx="3018835" cy="4307576"/>
          </a:xfrm>
        </p:grpSpPr>
        <p:pic>
          <p:nvPicPr>
            <p:cNvPr id="9" name="Picture 8" descr="A black and white image of a person&#10;&#10;AI-generated content may be incorrect.">
              <a:extLst>
                <a:ext uri="{FF2B5EF4-FFF2-40B4-BE49-F238E27FC236}">
                  <a16:creationId xmlns:a16="http://schemas.microsoft.com/office/drawing/2014/main" id="{88601C19-705D-64AF-39B9-ABDC2C1A4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2081"/>
            <a:stretch/>
          </p:blipFill>
          <p:spPr>
            <a:xfrm>
              <a:off x="5901431" y="673417"/>
              <a:ext cx="3018835" cy="3796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BA0D61-0F3A-601D-27F9-3A69F7693CF5}"/>
                </a:ext>
              </a:extLst>
            </p:cNvPr>
            <p:cNvSpPr txBox="1"/>
            <p:nvPr/>
          </p:nvSpPr>
          <p:spPr>
            <a:xfrm>
              <a:off x="5996840" y="4457773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після оптимізації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13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7AED8B6-4BA1-354B-1A40-4FBE753F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EB41987-E31C-8BEC-B254-57ECF211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446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Стрес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2BA7EFB0-F38B-184B-949F-E573536F81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1290C-07CB-F140-433A-E9F06DB7A62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4B552C-ACA2-AC93-3F52-D7DCE8F8C4E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515" y="1037885"/>
            <a:ext cx="8984970" cy="29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Сервер обробив сто тисяч GET-запитів із п’ятьмастами одночасними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клієнтами.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За результатами профілювання процесора стало відомо, що основне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навантаження припадає на криптографічні операції, зокрема на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виклики функцій хешування, що зайняли понад половину часу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виконання. Переважна частка часу витрачається на виклик методу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 err="1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GetMany</a:t>
            </a: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, який операції доступу до бази даних зі зв’язками.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JSON-серіалізація й побудова DTO не становлять проблем. </a:t>
            </a:r>
          </a:p>
        </p:txBody>
      </p:sp>
    </p:spTree>
    <p:extLst>
      <p:ext uri="{BB962C8B-B14F-4D97-AF65-F5344CB8AC3E}">
        <p14:creationId xmlns:p14="http://schemas.microsoft.com/office/powerpoint/2010/main" val="4169258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68924" y="796012"/>
            <a:ext cx="8793367" cy="362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Реалістичність: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Розроблене ПЗ створено з використанням технологій, які активно застосовуються у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проєктах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React, Golang, PostgreSQL).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Враховано практичні сценарії використання, зокрема автентифікацію, фільтрацію, створення та перегляд контенту.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ПЗ готове до використання в реальних умовах.</a:t>
            </a:r>
          </a:p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Корисно для: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</a:rPr>
              <a:t>Для меломанів та поціновувачів музичного контенту;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Артистів, які шукають вільну платформу для просування;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Людей, що прагнуть комунікації та майданчику для вираження думок.</a:t>
            </a:r>
            <a:endParaRPr lang="uk-UA" sz="1800"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87154D7-159F-FF8B-59E2-1F078974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1D2D48B6-44EE-BC3C-5E07-EBAEF3A43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E0A2A1D4-83B8-8139-648F-47674A204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4" y="1576264"/>
            <a:ext cx="8793367" cy="1990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sz="2000" dirty="0"/>
              <a:t>Майбутні напрямки розвитку: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Додавання чат-бота для автоматичної відповіді/підтримки;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AI-</a:t>
            </a:r>
            <a:r>
              <a:rPr lang="uk-UA" sz="2000" dirty="0" err="1"/>
              <a:t>модерація</a:t>
            </a:r>
            <a:r>
              <a:rPr lang="uk-UA" sz="2000" dirty="0"/>
              <a:t> вмісту;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Система рейтингу/реакцій на коментарі інших користувачів;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Розширена аналітика: кількість публікацій, емоційний тон;</a:t>
            </a: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08CC0818-0170-B67F-E1A0-B6D63DF38F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134A0-44D9-CFDF-2459-7AF6FC30E6B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887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794976"/>
            <a:ext cx="8520600" cy="411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Метою роботи було створення </a:t>
            </a:r>
            <a:r>
              <a:rPr lang="uk-UA" dirty="0" err="1"/>
              <a:t>вебсистеми</a:t>
            </a:r>
            <a:r>
              <a:rPr lang="uk-UA" dirty="0"/>
              <a:t> для керування колекціями музичних творів з можливостями активної комунікації між користувачами та механізмами колективного прийняття рішень для ранжування творів.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Сучасні музичні платформи зосереджуються виключно на потоковому відтворенні, не надаючи інструментів для глибокої роботи з контентом. Відчувається брак соціальних функцій та систем оцінювання, що обмежує взаємодію між користувачами. Актуальність системи підтверджується потребою у платформах, які поєднують функціональність </a:t>
            </a:r>
            <a:r>
              <a:rPr lang="uk-UA" dirty="0" err="1"/>
              <a:t>медіаплеєрів</a:t>
            </a:r>
            <a:r>
              <a:rPr lang="uk-UA" dirty="0"/>
              <a:t> з елементами соціальних мереж.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54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YouTube Music</a:t>
            </a:r>
            <a:r>
              <a:rPr lang="en-US" dirty="0"/>
              <a:t> </a:t>
            </a:r>
            <a:r>
              <a:rPr lang="uk-UA" dirty="0"/>
              <a:t>має зручну систему рекомендацій і організації колекцій, але відсутня соціальна взаємодія (коментарі, приватне листування, профілі).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67E7ACAE-0E7C-9BFF-8C77-3D6F47DC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51" y="2092830"/>
            <a:ext cx="5035399" cy="2830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CB5DDFA-8B7B-C7DE-4C42-5A591E28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5B364571-1947-68BA-9FAE-F55B491DB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E48A05B8-23BD-46F5-BC40-7C950A071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07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Amazon Music</a:t>
            </a:r>
            <a:r>
              <a:rPr lang="en-US" dirty="0"/>
              <a:t> </a:t>
            </a:r>
            <a:r>
              <a:rPr lang="uk-UA" dirty="0"/>
              <a:t>інтегрується з голосовими асистентами та підтримує локальне сховище, проте має обмежену персоналізацію і незручний інтерфейс.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C975AD04-484C-A850-6244-EDFB9E74FD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78532-E5E3-6A18-FB7A-CCBB8E81A3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3" name="Picture 2" descr="A screenshot of a music playlist&#10;&#10;AI-generated content may be incorrect.">
            <a:extLst>
              <a:ext uri="{FF2B5EF4-FFF2-40B4-BE49-F238E27FC236}">
                <a16:creationId xmlns:a16="http://schemas.microsoft.com/office/drawing/2014/main" id="{39E2C144-F2D1-9615-41BA-FD825C9C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72" y="2027858"/>
            <a:ext cx="5252601" cy="29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0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2624F66-4719-8CE2-9C92-809CBA13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F3F9E6FE-45EB-733D-ACFC-64F64E900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1D41C96D-D2A0-591B-5893-08017B0C5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699798"/>
            <a:ext cx="8520600" cy="144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SoundCloud</a:t>
            </a:r>
            <a:r>
              <a:rPr lang="en-US" dirty="0"/>
              <a:t> </a:t>
            </a:r>
            <a:r>
              <a:rPr lang="uk-UA" dirty="0"/>
              <a:t>вирізняється можливостями для незалежних виконавців, коментарями і приватними повідомленнями, але страждає від застарілого інтерфейсу та низької стабільності.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1E7ABA7D-3121-8A17-5176-BA77FCAE1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67A43-A597-F2FB-B90F-A97E383BB23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0959ED73-9F22-DA82-6F91-76C14311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35" y="2146516"/>
            <a:ext cx="5022017" cy="2794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31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24D6C751-8537-57BC-A13C-C34FD3CE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59E491C-F784-451F-48C2-426C025BD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5171A309-6434-C410-C8BC-545C3BBD1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1238473"/>
            <a:ext cx="8520600" cy="282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9263" indent="-334963" algn="just">
              <a:spcAft>
                <a:spcPts val="1200"/>
              </a:spcAft>
              <a:buNone/>
            </a:pPr>
            <a:r>
              <a:rPr lang="uk-UA" dirty="0"/>
              <a:t>🔍</a:t>
            </a:r>
            <a:r>
              <a:rPr lang="uk-UA" b="1" dirty="0"/>
              <a:t>Виявлені прогалини</a:t>
            </a:r>
            <a:r>
              <a:rPr lang="uk-UA" dirty="0"/>
              <a:t>: низький рівень соціальної взаємодії, застарілий або незручний інтерфейс, нестабільна робота, відсутність профілів і приватного листування.</a:t>
            </a:r>
          </a:p>
          <a:p>
            <a:pPr marL="449263" indent="0" algn="just">
              <a:spcAft>
                <a:spcPts val="1200"/>
              </a:spcAft>
              <a:buNone/>
            </a:pPr>
            <a:r>
              <a:rPr lang="uk-UA" dirty="0"/>
              <a:t>Існує потреба у новому </a:t>
            </a:r>
            <a:r>
              <a:rPr lang="uk-UA" dirty="0" err="1"/>
              <a:t>вебзастосунку</a:t>
            </a:r>
            <a:r>
              <a:rPr lang="uk-UA" dirty="0"/>
              <a:t>, який поєднає переваги наявних платформ, але усуне їхні недоліки — з сучасним дизайном, стабільністю, розширеною соціальною функціональністю та персоналізацією.</a:t>
            </a: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A6CD98AD-5A88-3A8B-711F-A9C9E9F02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C6AAC-DA4D-4BF9-58C6-AF7269357AD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46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88068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uk-UA" dirty="0"/>
              <a:t>У сучасних музичних платформах спостерігається низький рівень соціальної взаємодії, обмежена персоналізація та незручне керування </a:t>
            </a:r>
            <a:r>
              <a:rPr lang="uk-UA" dirty="0" err="1"/>
              <a:t>аудіоколекціями</a:t>
            </a:r>
            <a:r>
              <a:rPr lang="uk-UA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uk-UA" dirty="0"/>
              <a:t>Користувачі прагнуть не лише слухати музику, а й: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створювати власні тематичні добірки;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взаємодіяти з іншими слухачами;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швидко знаходити потрібні треки за різними критеріями.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Проблема</a:t>
            </a:r>
            <a:r>
              <a:rPr lang="ru-RU" dirty="0"/>
              <a:t> — </a:t>
            </a:r>
            <a:r>
              <a:rPr lang="ru-RU" dirty="0" err="1"/>
              <a:t>відсутність</a:t>
            </a:r>
            <a:r>
              <a:rPr lang="ru-RU" dirty="0"/>
              <a:t> </a:t>
            </a:r>
            <a:r>
              <a:rPr lang="ru-RU" dirty="0" err="1"/>
              <a:t>універсальної</a:t>
            </a:r>
            <a:r>
              <a:rPr lang="ru-RU" dirty="0"/>
              <a:t> </a:t>
            </a:r>
            <a:r>
              <a:rPr lang="ru-RU" dirty="0" err="1"/>
              <a:t>платформи</a:t>
            </a:r>
            <a:r>
              <a:rPr lang="ru-RU" dirty="0"/>
              <a:t>, яка б </a:t>
            </a:r>
            <a:r>
              <a:rPr lang="ru-RU" dirty="0" err="1"/>
              <a:t>поєднувала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в одному </a:t>
            </a:r>
            <a:r>
              <a:rPr lang="ru-RU" dirty="0" err="1"/>
              <a:t>зручному</a:t>
            </a:r>
            <a:r>
              <a:rPr lang="ru-RU" dirty="0"/>
              <a:t> </a:t>
            </a:r>
            <a:r>
              <a:rPr lang="ru-RU" dirty="0" err="1"/>
              <a:t>сервісі</a:t>
            </a:r>
            <a:r>
              <a:rPr lang="ru-RU" dirty="0"/>
              <a:t>.</a:t>
            </a:r>
          </a:p>
          <a:p>
            <a:pPr marL="182563" indent="182563">
              <a:buFont typeface="Arial" panose="020B0604020202020204" pitchFamily="34" charset="0"/>
              <a:buChar char="•"/>
            </a:pPr>
            <a:endParaRPr lang="uk-UA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88821"/>
            <a:ext cx="8520600" cy="2811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en-US" dirty="0"/>
              <a:t>Frontend:</a:t>
            </a:r>
          </a:p>
          <a:p>
            <a:r>
              <a:rPr lang="uk-UA" dirty="0"/>
              <a:t>Мова: </a:t>
            </a:r>
            <a:r>
              <a:rPr lang="en-US" dirty="0"/>
              <a:t>JavaScript / TypeScript</a:t>
            </a:r>
          </a:p>
          <a:p>
            <a:r>
              <a:rPr lang="uk-UA" dirty="0"/>
              <a:t>Фреймворк: </a:t>
            </a:r>
            <a:r>
              <a:rPr lang="en-US" dirty="0"/>
              <a:t>React</a:t>
            </a:r>
          </a:p>
          <a:p>
            <a:r>
              <a:rPr lang="uk-UA" dirty="0"/>
              <a:t>Використання екосистеми </a:t>
            </a:r>
            <a:r>
              <a:rPr lang="en-US" dirty="0"/>
              <a:t>Node.js </a:t>
            </a:r>
            <a:r>
              <a:rPr lang="uk-UA" dirty="0"/>
              <a:t>для розробки клієнтської частини.</a:t>
            </a:r>
          </a:p>
          <a:p>
            <a:pPr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PostgreSQL.</a:t>
            </a:r>
            <a:r>
              <a:rPr lang="uk-UA" dirty="0"/>
              <a:t> Мова: </a:t>
            </a:r>
            <a:r>
              <a:rPr lang="en-US" dirty="0"/>
              <a:t>G</a:t>
            </a:r>
            <a:r>
              <a:rPr lang="uk-UA" dirty="0"/>
              <a:t>о</a:t>
            </a:r>
            <a:endParaRPr lang="en-US" dirty="0"/>
          </a:p>
          <a:p>
            <a:r>
              <a:rPr lang="uk-UA" dirty="0"/>
              <a:t>Фреймворки та бібліотеки: </a:t>
            </a:r>
            <a:r>
              <a:rPr lang="en-US" dirty="0"/>
              <a:t>go-chi, go-</a:t>
            </a:r>
            <a:r>
              <a:rPr lang="en-US" dirty="0" err="1"/>
              <a:t>postgre</a:t>
            </a:r>
            <a:r>
              <a:rPr lang="en-US" dirty="0"/>
              <a:t>-driver </a:t>
            </a:r>
            <a:r>
              <a:rPr lang="uk-UA" dirty="0"/>
              <a:t>для роботи з </a:t>
            </a:r>
            <a:r>
              <a:rPr lang="en-US" dirty="0" err="1"/>
              <a:t>Postgresql</a:t>
            </a:r>
            <a:endParaRPr lang="en-US" dirty="0"/>
          </a:p>
          <a:p>
            <a:pPr>
              <a:buNone/>
            </a:pPr>
            <a:r>
              <a:rPr lang="uk-UA" dirty="0"/>
              <a:t>База даних: </a:t>
            </a:r>
            <a:r>
              <a:rPr lang="en-US" dirty="0"/>
              <a:t>PostgreSQL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0D4DD95B-B822-4DF7-FF1E-D731816E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707" y="3554934"/>
            <a:ext cx="1784608" cy="1577721"/>
          </a:xfrm>
          <a:prstGeom prst="rect">
            <a:avLst/>
          </a:prstGeom>
        </p:spPr>
      </p:pic>
      <p:pic>
        <p:nvPicPr>
          <p:cNvPr id="6" name="Picture 5" descr="A blue square with white letters on it&#10;&#10;AI-generated content may be incorrect.">
            <a:extLst>
              <a:ext uri="{FF2B5EF4-FFF2-40B4-BE49-F238E27FC236}">
                <a16:creationId xmlns:a16="http://schemas.microsoft.com/office/drawing/2014/main" id="{579DEFEB-3AFD-0844-C8D6-130C8C3BB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000" t="8741" r="16444" b="8592"/>
          <a:stretch/>
        </p:blipFill>
        <p:spPr>
          <a:xfrm>
            <a:off x="6012085" y="3833255"/>
            <a:ext cx="1079637" cy="1021080"/>
          </a:xfrm>
          <a:prstGeom prst="rect">
            <a:avLst/>
          </a:prstGeom>
        </p:spPr>
      </p:pic>
      <p:pic>
        <p:nvPicPr>
          <p:cNvPr id="8" name="Picture 7" descr="A blue elephant with white outline&#10;&#10;AI-generated content may be incorrect.">
            <a:extLst>
              <a:ext uri="{FF2B5EF4-FFF2-40B4-BE49-F238E27FC236}">
                <a16:creationId xmlns:a16="http://schemas.microsoft.com/office/drawing/2014/main" id="{8D73DABA-5F67-7CC0-E63D-4D9DF26B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082" y="3781518"/>
            <a:ext cx="1090477" cy="1124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4771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системи здійснювалася з урахуванням принципів модульності, масштабованості та безпеки.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Робота проходила етапи: аналіз вимог,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UML),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реалізація, тестування, розгортання.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Особлива увага приділялася зручності взаємодії користувача з інтерфейсом та ефективному управлінню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медіаконтентом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E1076125083F641B0F21CE197E0181E" ma:contentTypeVersion="5" ma:contentTypeDescription="Створення нового документа." ma:contentTypeScope="" ma:versionID="37d3821ba96eb807f4c748704261efc1">
  <xsd:schema xmlns:xsd="http://www.w3.org/2001/XMLSchema" xmlns:xs="http://www.w3.org/2001/XMLSchema" xmlns:p="http://schemas.microsoft.com/office/2006/metadata/properties" xmlns:ns3="c9420a47-8af5-4266-a1f5-8365f64f773a" targetNamespace="http://schemas.microsoft.com/office/2006/metadata/properties" ma:root="true" ma:fieldsID="59bbd0b0303773682d7dcbace1d713dc" ns3:_="">
    <xsd:import namespace="c9420a47-8af5-4266-a1f5-8365f64f77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20a47-8af5-4266-a1f5-8365f64f77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420a47-8af5-4266-a1f5-8365f64f773a" xsi:nil="true"/>
  </documentManagement>
</p:properties>
</file>

<file path=customXml/itemProps1.xml><?xml version="1.0" encoding="utf-8"?>
<ds:datastoreItem xmlns:ds="http://schemas.openxmlformats.org/officeDocument/2006/customXml" ds:itemID="{2353EF00-271D-4B45-95FF-21FC50DFBD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20a47-8af5-4266-a1f5-8365f64f77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AE0E54-CDE0-475F-9C8A-164C88FB9E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14E006-7B7A-4CA0-A80F-313A457C740E}">
  <ds:schemaRefs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c9420a47-8af5-4266-a1f5-8365f64f773a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128</TotalTime>
  <Words>726</Words>
  <Application>Microsoft Office PowerPoint</Application>
  <PresentationFormat>On-screen Show (16:9)</PresentationFormat>
  <Paragraphs>113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Open Sans</vt:lpstr>
      <vt:lpstr>Arial</vt:lpstr>
      <vt:lpstr>Economica</vt:lpstr>
      <vt:lpstr>Шаблон презентації кваліфікаційної роботи магістрів</vt:lpstr>
      <vt:lpstr>Вебсистема для керування колекціями музичних творів та їх прослуховування </vt:lpstr>
      <vt:lpstr>Мета роботи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Постановка задачі та опис системи</vt:lpstr>
      <vt:lpstr>Архітектура створеного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Тестування. Навантажувальні тести</vt:lpstr>
      <vt:lpstr>Тестування. Стрес тести</vt:lpstr>
      <vt:lpstr>Підсумки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Шпак</dc:creator>
  <cp:lastModifiedBy>Денис Шпак</cp:lastModifiedBy>
  <cp:revision>22</cp:revision>
  <dcterms:created xsi:type="dcterms:W3CDTF">2025-06-01T18:55:04Z</dcterms:created>
  <dcterms:modified xsi:type="dcterms:W3CDTF">2025-06-02T18:09:10Z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0x010100EE1076125083F641B0F21CE197E0181E</vt:lpwstr>
  </property>
</Properties>
</file>